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2" r:id="rId4"/>
    <p:sldId id="261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Die </a:t>
            </a:r>
            <a:r>
              <a:rPr lang="en-US" dirty="0" err="1" smtClean="0"/>
              <a:t>Partizipien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ru-RU" sz="4400" dirty="0" smtClean="0"/>
              <a:t>Причастия</a:t>
            </a:r>
            <a:r>
              <a:rPr lang="de-DE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 smtClean="0"/>
              <a:t>Partizip I.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Образуется от основы глагола с помощью суффикса</a:t>
            </a:r>
            <a:r>
              <a:rPr lang="de-DE" dirty="0" smtClean="0"/>
              <a:t> </a:t>
            </a:r>
            <a:r>
              <a:rPr lang="de-DE" b="1" dirty="0" smtClean="0"/>
              <a:t>–end (-</a:t>
            </a:r>
            <a:r>
              <a:rPr lang="de-DE" b="1" dirty="0" err="1" smtClean="0"/>
              <a:t>nd</a:t>
            </a:r>
            <a:r>
              <a:rPr lang="de-DE" b="1" dirty="0" smtClean="0"/>
              <a:t>)</a:t>
            </a:r>
            <a:r>
              <a:rPr lang="ru-RU" dirty="0" smtClean="0"/>
              <a:t>.</a:t>
            </a:r>
            <a:endParaRPr lang="de-DE" dirty="0" smtClean="0"/>
          </a:p>
          <a:p>
            <a:pPr>
              <a:buNone/>
            </a:pPr>
            <a:r>
              <a:rPr lang="de-DE" i="1" dirty="0" smtClean="0"/>
              <a:t>     </a:t>
            </a:r>
            <a:r>
              <a:rPr lang="de-DE" sz="3000" i="1" u="sng" dirty="0" smtClean="0">
                <a:solidFill>
                  <a:schemeClr val="accent3">
                    <a:lumMod val="50000"/>
                  </a:schemeClr>
                </a:solidFill>
              </a:rPr>
              <a:t>les</a:t>
            </a: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-en: </a:t>
            </a:r>
            <a:r>
              <a:rPr lang="de-DE" sz="3000" i="1" u="sng" dirty="0" smtClean="0">
                <a:solidFill>
                  <a:schemeClr val="accent3">
                    <a:lumMod val="50000"/>
                  </a:schemeClr>
                </a:solidFill>
              </a:rPr>
              <a:t>les</a:t>
            </a: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 + end = </a:t>
            </a:r>
            <a:r>
              <a:rPr lang="de-DE" sz="3000" i="1" u="sng" dirty="0" smtClean="0">
                <a:solidFill>
                  <a:schemeClr val="accent3">
                    <a:lumMod val="50000"/>
                  </a:schemeClr>
                </a:solidFill>
              </a:rPr>
              <a:t>les</a:t>
            </a: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end</a:t>
            </a:r>
            <a:endParaRPr lang="ru-RU" sz="30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30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 smtClean="0"/>
              <a:t>Выражает длительное незаконченное действие, имеет всегда активное значение.</a:t>
            </a:r>
            <a:endParaRPr lang="de-DE" dirty="0" smtClean="0"/>
          </a:p>
          <a:p>
            <a:pPr>
              <a:buNone/>
            </a:pPr>
            <a:r>
              <a:rPr lang="de-DE" dirty="0" smtClean="0"/>
              <a:t>    </a:t>
            </a: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die spielende Kinder –</a:t>
            </a:r>
            <a:r>
              <a:rPr lang="ru-RU" sz="3000" i="1" dirty="0" smtClean="0">
                <a:solidFill>
                  <a:schemeClr val="accent3">
                    <a:lumMod val="50000"/>
                  </a:schemeClr>
                </a:solidFill>
              </a:rPr>
              <a:t> играющие дети</a:t>
            </a:r>
            <a:endParaRPr lang="de-DE" sz="30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    der lesende Schüler – </a:t>
            </a:r>
            <a:r>
              <a:rPr lang="ru-RU" sz="3000" i="1" dirty="0" smtClean="0">
                <a:solidFill>
                  <a:schemeClr val="accent3">
                    <a:lumMod val="50000"/>
                  </a:schemeClr>
                </a:solidFill>
              </a:rPr>
              <a:t>читающий ученик</a:t>
            </a:r>
          </a:p>
          <a:p>
            <a:pPr>
              <a:buNone/>
            </a:pPr>
            <a:endParaRPr lang="ru-RU" sz="30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 smtClean="0"/>
              <a:t>Возвратные глаголы образуют </a:t>
            </a:r>
            <a:r>
              <a:rPr lang="de-DE" dirty="0" smtClean="0"/>
              <a:t>Partizip I </a:t>
            </a:r>
            <a:r>
              <a:rPr lang="ru-RU" dirty="0" smtClean="0"/>
              <a:t>с возвратным местоимением:</a:t>
            </a:r>
            <a:endParaRPr lang="de-DE" dirty="0" smtClean="0"/>
          </a:p>
          <a:p>
            <a:pPr>
              <a:buNone/>
            </a:pPr>
            <a:r>
              <a:rPr lang="de-DE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sich nähern – das </a:t>
            </a:r>
            <a:r>
              <a:rPr lang="de-DE" sz="3000" i="1" u="sng" dirty="0" smtClean="0">
                <a:solidFill>
                  <a:schemeClr val="accent3">
                    <a:lumMod val="50000"/>
                  </a:schemeClr>
                </a:solidFill>
              </a:rPr>
              <a:t>sich nähernde </a:t>
            </a: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Schiff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 smtClean="0"/>
              <a:t>Partizip II.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5112567"/>
          </a:xfrm>
        </p:spPr>
        <p:txBody>
          <a:bodyPr>
            <a:normAutofit/>
          </a:bodyPr>
          <a:lstStyle/>
          <a:p>
            <a:r>
              <a:rPr lang="ru-RU" dirty="0" smtClean="0"/>
              <a:t>Образуется от основы глагола с помощью приставки </a:t>
            </a:r>
            <a:r>
              <a:rPr lang="de-DE" b="1" dirty="0" err="1" smtClean="0"/>
              <a:t>ge</a:t>
            </a:r>
            <a:r>
              <a:rPr lang="de-DE" b="1" dirty="0" smtClean="0"/>
              <a:t>- </a:t>
            </a:r>
            <a:r>
              <a:rPr lang="ru-RU" dirty="0" smtClean="0"/>
              <a:t>и суффиксов </a:t>
            </a:r>
            <a:r>
              <a:rPr lang="de-DE" b="1" dirty="0" smtClean="0"/>
              <a:t>–(e)t </a:t>
            </a:r>
            <a:r>
              <a:rPr lang="ru-RU" dirty="0" smtClean="0"/>
              <a:t>(для слабых глаголов) и </a:t>
            </a:r>
            <a:r>
              <a:rPr lang="de-DE" b="1" dirty="0" smtClean="0"/>
              <a:t>–en </a:t>
            </a:r>
            <a:r>
              <a:rPr lang="ru-RU" dirty="0" smtClean="0"/>
              <a:t>(для сильных глаголов)</a:t>
            </a:r>
            <a:r>
              <a:rPr lang="de-DE" dirty="0" smtClean="0"/>
              <a:t>:</a:t>
            </a:r>
          </a:p>
          <a:p>
            <a:pPr>
              <a:buNone/>
            </a:pPr>
            <a:r>
              <a:rPr lang="de-DE" i="1" dirty="0" smtClean="0"/>
              <a:t>    </a:t>
            </a:r>
            <a:r>
              <a:rPr lang="de-DE" i="1" dirty="0" smtClean="0">
                <a:solidFill>
                  <a:schemeClr val="accent3">
                    <a:lumMod val="50000"/>
                  </a:schemeClr>
                </a:solidFill>
              </a:rPr>
              <a:t>mach-en: </a:t>
            </a:r>
            <a:r>
              <a:rPr lang="de-DE" i="1" dirty="0" err="1" smtClean="0">
                <a:solidFill>
                  <a:schemeClr val="accent3">
                    <a:lumMod val="50000"/>
                  </a:schemeClr>
                </a:solidFill>
              </a:rPr>
              <a:t>ge</a:t>
            </a:r>
            <a:r>
              <a:rPr lang="de-DE" i="1" dirty="0" smtClean="0">
                <a:solidFill>
                  <a:schemeClr val="accent3">
                    <a:lumMod val="50000"/>
                  </a:schemeClr>
                </a:solidFill>
              </a:rPr>
              <a:t> + mach + t = gemacht</a:t>
            </a:r>
          </a:p>
          <a:p>
            <a:pPr>
              <a:buNone/>
            </a:pPr>
            <a:r>
              <a:rPr lang="de-DE" i="1" dirty="0" smtClean="0">
                <a:solidFill>
                  <a:schemeClr val="accent3">
                    <a:lumMod val="50000"/>
                  </a:schemeClr>
                </a:solidFill>
              </a:rPr>
              <a:t>    les-en: </a:t>
            </a:r>
            <a:r>
              <a:rPr lang="de-DE" i="1" dirty="0" err="1" smtClean="0">
                <a:solidFill>
                  <a:schemeClr val="accent3">
                    <a:lumMod val="50000"/>
                  </a:schemeClr>
                </a:solidFill>
              </a:rPr>
              <a:t>ge</a:t>
            </a:r>
            <a:r>
              <a:rPr lang="de-DE" i="1" dirty="0" smtClean="0">
                <a:solidFill>
                  <a:schemeClr val="accent3">
                    <a:lumMod val="50000"/>
                  </a:schemeClr>
                </a:solidFill>
              </a:rPr>
              <a:t> + les + en = </a:t>
            </a:r>
            <a:r>
              <a:rPr lang="de-DE" i="1" dirty="0" smtClean="0">
                <a:solidFill>
                  <a:schemeClr val="accent3">
                    <a:lumMod val="50000"/>
                  </a:schemeClr>
                </a:solidFill>
              </a:rPr>
              <a:t>gelesen</a:t>
            </a:r>
            <a:endParaRPr lang="ru-RU" i="1" dirty="0" smtClean="0"/>
          </a:p>
          <a:p>
            <a:r>
              <a:rPr lang="ru-RU" dirty="0" smtClean="0"/>
              <a:t>Обозначает законченное действие и имеет пассивный характер</a:t>
            </a:r>
            <a:r>
              <a:rPr lang="de-DE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de-DE" i="1" dirty="0" smtClean="0">
                <a:solidFill>
                  <a:schemeClr val="accent3">
                    <a:lumMod val="50000"/>
                  </a:schemeClr>
                </a:solidFill>
              </a:rPr>
              <a:t>ein </a:t>
            </a:r>
            <a:r>
              <a:rPr lang="en-US" i="1" dirty="0" err="1" smtClean="0">
                <a:solidFill>
                  <a:schemeClr val="accent3">
                    <a:lumMod val="50000"/>
                  </a:schemeClr>
                </a:solidFill>
              </a:rPr>
              <a:t>geschriebener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 Brief -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 написанное письмо</a:t>
            </a:r>
            <a:endParaRPr lang="en-US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    das </a:t>
            </a:r>
            <a:r>
              <a:rPr lang="en-US" i="1" dirty="0" err="1" smtClean="0">
                <a:solidFill>
                  <a:schemeClr val="accent3">
                    <a:lumMod val="50000"/>
                  </a:schemeClr>
                </a:solidFill>
              </a:rPr>
              <a:t>gelesene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3">
                    <a:lumMod val="50000"/>
                  </a:schemeClr>
                </a:solidFill>
              </a:rPr>
              <a:t>Buch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прочитанная книга</a:t>
            </a:r>
            <a:endParaRPr lang="en-US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de-DE" dirty="0" smtClean="0"/>
          </a:p>
          <a:p>
            <a:endParaRPr lang="de-DE" sz="2800" dirty="0" smtClean="0"/>
          </a:p>
          <a:p>
            <a:endParaRPr lang="de-DE" sz="2800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de-DE" sz="4000" b="1" dirty="0" smtClean="0"/>
              <a:t>Partizip I </a:t>
            </a:r>
            <a:r>
              <a:rPr lang="ru-RU" sz="4000" b="1" dirty="0" smtClean="0"/>
              <a:t>употребляется: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44522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В полной форме (с падежными окончаниями) как </a:t>
            </a:r>
            <a:r>
              <a:rPr lang="ru-RU" sz="2800" b="1" dirty="0" smtClean="0"/>
              <a:t>определение</a:t>
            </a:r>
            <a:r>
              <a:rPr lang="ru-RU" sz="2800" dirty="0" smtClean="0"/>
              <a:t> и склоняется как прилагательное:</a:t>
            </a:r>
            <a:endParaRPr lang="de-DE" sz="2800" dirty="0" smtClean="0"/>
          </a:p>
          <a:p>
            <a:pPr>
              <a:buNone/>
            </a:pPr>
            <a:r>
              <a:rPr lang="ru-RU" sz="2800" i="1" dirty="0" smtClean="0"/>
              <a:t>    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Im Sommer kann man in Parks viele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spielende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Kinder sehen.</a:t>
            </a:r>
            <a:endParaRPr lang="ru-RU" sz="28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28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dirty="0" smtClean="0"/>
              <a:t>В краткой форме (без падежных окончаний) как </a:t>
            </a:r>
            <a:r>
              <a:rPr lang="ru-RU" sz="2800" b="1" dirty="0" smtClean="0"/>
              <a:t>обстоятельство образа действия</a:t>
            </a:r>
            <a:r>
              <a:rPr lang="ru-RU" sz="2800" dirty="0" smtClean="0"/>
              <a:t>:</a:t>
            </a:r>
            <a:endParaRPr lang="de-DE" sz="2800" dirty="0" smtClean="0"/>
          </a:p>
          <a:p>
            <a:pPr>
              <a:buNone/>
            </a:pPr>
            <a:r>
              <a:rPr lang="ru-RU" sz="2800" i="1" dirty="0" smtClean="0"/>
              <a:t>   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Schweigend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standen wir vor dem Lehrer.</a:t>
            </a:r>
            <a:endParaRPr lang="ru-RU" sz="28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28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dirty="0" smtClean="0"/>
              <a:t>На русский язык обстоятельство образа действия переводится деепричастием несовершенного вида или существительными с предлогами</a:t>
            </a:r>
            <a:r>
              <a:rPr lang="de-DE" sz="2800" dirty="0" smtClean="0"/>
              <a:t>.</a:t>
            </a:r>
          </a:p>
          <a:p>
            <a:pPr>
              <a:buNone/>
            </a:pPr>
            <a:r>
              <a:rPr lang="ru-RU" sz="2800" i="1" dirty="0" smtClean="0"/>
              <a:t>    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lächelnd – </a:t>
            </a: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смеясь, со смехом</a:t>
            </a:r>
            <a:endParaRPr lang="ru-RU" sz="28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 smtClean="0"/>
              <a:t>Partizip II.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6792"/>
            <a:ext cx="9036496" cy="5301208"/>
          </a:xfrm>
        </p:spPr>
        <p:txBody>
          <a:bodyPr>
            <a:normAutofit fontScale="62500" lnSpcReduction="20000"/>
          </a:bodyPr>
          <a:lstStyle/>
          <a:p>
            <a:r>
              <a:rPr lang="ru-RU" sz="3400" dirty="0" smtClean="0"/>
              <a:t>У сильных и неправильных глаголов может меняться корневая гласная</a:t>
            </a:r>
            <a:r>
              <a:rPr lang="de-DE" sz="3400" dirty="0" smtClean="0"/>
              <a:t>:</a:t>
            </a:r>
          </a:p>
          <a:p>
            <a:pPr>
              <a:buNone/>
            </a:pPr>
            <a:r>
              <a:rPr lang="de-DE" sz="3300" dirty="0"/>
              <a:t> </a:t>
            </a:r>
            <a:r>
              <a:rPr lang="de-DE" sz="3300" dirty="0" smtClean="0"/>
              <a:t>   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f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i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nden – gef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nden; n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e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nnen – gen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a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nnt</a:t>
            </a:r>
            <a:endParaRPr lang="ru-RU" sz="33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3300" i="1" dirty="0" smtClean="0"/>
          </a:p>
          <a:p>
            <a:r>
              <a:rPr lang="ru-RU" sz="3400" dirty="0" smtClean="0"/>
              <a:t>Глаголы с неотделяемыми приставками и с суффиксом </a:t>
            </a:r>
            <a:r>
              <a:rPr lang="de-DE" sz="3400" b="1" dirty="0" smtClean="0"/>
              <a:t>- </a:t>
            </a:r>
            <a:r>
              <a:rPr lang="de-DE" sz="3400" b="1" dirty="0" err="1" smtClean="0"/>
              <a:t>ieren</a:t>
            </a:r>
            <a:r>
              <a:rPr lang="ru-RU" sz="3400" b="1" dirty="0" smtClean="0"/>
              <a:t> </a:t>
            </a:r>
            <a:r>
              <a:rPr lang="ru-RU" sz="3400" dirty="0" smtClean="0"/>
              <a:t>образуют</a:t>
            </a:r>
            <a:r>
              <a:rPr lang="de-DE" sz="3400" dirty="0" smtClean="0"/>
              <a:t> Partizip II </a:t>
            </a:r>
            <a:r>
              <a:rPr lang="ru-RU" sz="3400" dirty="0" smtClean="0"/>
              <a:t>без приставки </a:t>
            </a:r>
            <a:r>
              <a:rPr lang="de-DE" sz="3400" dirty="0" smtClean="0"/>
              <a:t>:</a:t>
            </a:r>
          </a:p>
          <a:p>
            <a:pPr>
              <a:buNone/>
            </a:pPr>
            <a:r>
              <a:rPr lang="ru-RU" sz="3300" i="1" dirty="0" smtClean="0"/>
              <a:t>     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er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zählen – erzählt; marsch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ieren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 – marschiert</a:t>
            </a:r>
            <a:endParaRPr lang="ru-RU" sz="33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sz="3300" i="1" dirty="0" smtClean="0"/>
          </a:p>
          <a:p>
            <a:r>
              <a:rPr lang="ru-RU" sz="3400" dirty="0" smtClean="0"/>
              <a:t>У глаголов с отделяемыми приставками приставка </a:t>
            </a:r>
            <a:r>
              <a:rPr lang="de-DE" sz="3400" b="1" dirty="0" err="1" smtClean="0"/>
              <a:t>ge</a:t>
            </a:r>
            <a:r>
              <a:rPr lang="de-DE" sz="3400" b="1" dirty="0" smtClean="0"/>
              <a:t>-</a:t>
            </a:r>
            <a:r>
              <a:rPr lang="ru-RU" sz="3400" b="1" dirty="0" smtClean="0"/>
              <a:t> </a:t>
            </a:r>
            <a:r>
              <a:rPr lang="ru-RU" sz="3400" dirty="0" smtClean="0"/>
              <a:t>стоит между отделяемой приставкой и основой глагола:</a:t>
            </a:r>
            <a:endParaRPr lang="de-DE" sz="3400" dirty="0" smtClean="0"/>
          </a:p>
          <a:p>
            <a:pPr>
              <a:buNone/>
            </a:pPr>
            <a:r>
              <a:rPr lang="ru-RU" sz="3300" i="1" dirty="0" smtClean="0"/>
              <a:t>     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aufstehen – auf</a:t>
            </a:r>
            <a:r>
              <a:rPr lang="de-DE" sz="3300" b="1" i="1" u="sng" dirty="0" smtClean="0">
                <a:solidFill>
                  <a:schemeClr val="accent3">
                    <a:lumMod val="50000"/>
                  </a:schemeClr>
                </a:solidFill>
              </a:rPr>
              <a:t>ge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standen</a:t>
            </a:r>
            <a:endParaRPr lang="ru-RU" sz="33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de-DE" sz="3300" i="1" dirty="0" smtClean="0"/>
          </a:p>
          <a:p>
            <a:r>
              <a:rPr lang="ru-RU" sz="3400" dirty="0" smtClean="0"/>
              <a:t>Возвратные глаголы образуют </a:t>
            </a:r>
            <a:r>
              <a:rPr lang="de-DE" sz="3400" dirty="0" smtClean="0"/>
              <a:t>Partizip II </a:t>
            </a:r>
            <a:r>
              <a:rPr lang="ru-RU" sz="3400" dirty="0" smtClean="0"/>
              <a:t>без возвратного местоимения:</a:t>
            </a:r>
            <a:endParaRPr lang="de-DE" sz="3400" dirty="0" smtClean="0"/>
          </a:p>
          <a:p>
            <a:pPr>
              <a:buNone/>
            </a:pPr>
            <a:r>
              <a:rPr lang="ru-RU" sz="3300" i="1" dirty="0" smtClean="0"/>
              <a:t>     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sich beschäftigen – der </a:t>
            </a:r>
            <a:r>
              <a:rPr lang="de-DE" sz="3300" i="1" u="sng" dirty="0" smtClean="0">
                <a:solidFill>
                  <a:schemeClr val="accent3">
                    <a:lumMod val="50000"/>
                  </a:schemeClr>
                </a:solidFill>
              </a:rPr>
              <a:t>beschäftigte</a:t>
            </a:r>
            <a:r>
              <a:rPr lang="de-DE" sz="3300" i="1" dirty="0" smtClean="0">
                <a:solidFill>
                  <a:schemeClr val="accent3">
                    <a:lumMod val="50000"/>
                  </a:schemeClr>
                </a:solidFill>
              </a:rPr>
              <a:t> Rentner</a:t>
            </a:r>
          </a:p>
          <a:p>
            <a:pPr>
              <a:buNone/>
            </a:pPr>
            <a:r>
              <a:rPr lang="de-DE" sz="3300" dirty="0"/>
              <a:t> </a:t>
            </a:r>
            <a:r>
              <a:rPr lang="de-DE" sz="3300" dirty="0" smtClean="0"/>
              <a:t>   </a:t>
            </a:r>
            <a:endParaRPr lang="ru-RU" sz="33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 smtClean="0"/>
              <a:t>Partizip II </a:t>
            </a:r>
            <a:r>
              <a:rPr lang="ru-RU" sz="4000" b="1" dirty="0" smtClean="0"/>
              <a:t>употребляется: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184576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В краткой форме входит в состав сложных глагольных форм (</a:t>
            </a:r>
            <a:r>
              <a:rPr lang="de-DE" sz="2800" dirty="0" smtClean="0"/>
              <a:t>Perfekt</a:t>
            </a:r>
            <a:r>
              <a:rPr lang="ru-RU" sz="2800" dirty="0" smtClean="0"/>
              <a:t>,</a:t>
            </a:r>
            <a:r>
              <a:rPr lang="de-DE" sz="2800" dirty="0" smtClean="0"/>
              <a:t> Plusquamperfekt</a:t>
            </a:r>
            <a:r>
              <a:rPr lang="ru-RU" sz="2800" dirty="0" smtClean="0"/>
              <a:t>) и является частью простого глагольного сказуемого</a:t>
            </a:r>
            <a:r>
              <a:rPr lang="de-DE" sz="2800" dirty="0" smtClean="0"/>
              <a:t>:</a:t>
            </a:r>
          </a:p>
          <a:p>
            <a:pPr>
              <a:buNone/>
            </a:pP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    Wir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haben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heute viel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gemacht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    In allen neuen Städten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werden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schöne Parks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angelegt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. (Passiv)</a:t>
            </a:r>
            <a:endParaRPr lang="ru-RU" sz="28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dirty="0" smtClean="0"/>
              <a:t>В полной форме склоняется как прилагательное и употребляется в качестве согласуемого определения</a:t>
            </a:r>
            <a:r>
              <a:rPr lang="de-DE" sz="2800" dirty="0" smtClean="0"/>
              <a:t>:</a:t>
            </a:r>
          </a:p>
          <a:p>
            <a:pPr>
              <a:buNone/>
            </a:pP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    Auf dem Tisch lag ein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 aufgeschlagenes 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Buch.</a:t>
            </a:r>
          </a:p>
          <a:p>
            <a:pPr>
              <a:buNone/>
            </a:pP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    Endlich fand ich meine </a:t>
            </a:r>
            <a:r>
              <a:rPr lang="de-DE" sz="2800" i="1" u="sng" dirty="0" smtClean="0">
                <a:solidFill>
                  <a:schemeClr val="accent3">
                    <a:lumMod val="50000"/>
                  </a:schemeClr>
                </a:solidFill>
              </a:rPr>
              <a:t>verlorene</a:t>
            </a:r>
            <a:r>
              <a:rPr lang="de-DE" sz="2800" i="1" dirty="0" smtClean="0">
                <a:solidFill>
                  <a:schemeClr val="accent3">
                    <a:lumMod val="50000"/>
                  </a:schemeClr>
                </a:solidFill>
              </a:rPr>
              <a:t> Mütze.</a:t>
            </a:r>
          </a:p>
          <a:p>
            <a:endParaRPr lang="de-DE" sz="28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dirty="0" smtClean="0"/>
              <a:t>Die abgesonderte Wortgruppe.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Partizip I </a:t>
            </a:r>
            <a:r>
              <a:rPr lang="ru-RU" dirty="0" smtClean="0"/>
              <a:t>и </a:t>
            </a:r>
            <a:r>
              <a:rPr lang="de-DE" dirty="0" smtClean="0"/>
              <a:t>Partizip II </a:t>
            </a:r>
            <a:r>
              <a:rPr lang="ru-RU" dirty="0" smtClean="0"/>
              <a:t>могут образовывать </a:t>
            </a:r>
            <a:r>
              <a:rPr lang="ru-RU" sz="3500" dirty="0" smtClean="0"/>
              <a:t>обособленные группы слов:</a:t>
            </a:r>
          </a:p>
          <a:p>
            <a:pPr>
              <a:buNone/>
            </a:pP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    Nach Hause zurückgekehrt, begann ich Klavier zu spielen. </a:t>
            </a:r>
            <a:r>
              <a:rPr lang="de-DE" sz="2600" i="1" dirty="0" smtClean="0"/>
              <a:t>(</a:t>
            </a:r>
            <a:r>
              <a:rPr lang="ru-RU" sz="2600" i="1" dirty="0" smtClean="0"/>
              <a:t>Вернувшись домой, я начал играть на пианино.</a:t>
            </a:r>
            <a:r>
              <a:rPr lang="de-DE" sz="2600" i="1" dirty="0" smtClean="0"/>
              <a:t>)</a:t>
            </a:r>
            <a:endParaRPr lang="ru-RU" sz="2600" i="1" dirty="0" smtClean="0"/>
          </a:p>
          <a:p>
            <a:pPr>
              <a:buNone/>
            </a:pPr>
            <a:r>
              <a:rPr lang="de-DE" sz="3000" i="1" dirty="0" smtClean="0">
                <a:solidFill>
                  <a:schemeClr val="accent3">
                    <a:lumMod val="50000"/>
                  </a:schemeClr>
                </a:solidFill>
              </a:rPr>
              <a:t>    Den Worten des Redners folgend, schrieb der Mann etwas in sein Notizbuch.</a:t>
            </a:r>
            <a:r>
              <a:rPr lang="ru-RU" sz="30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2600" i="1" dirty="0" smtClean="0"/>
              <a:t>(</a:t>
            </a:r>
            <a:r>
              <a:rPr lang="ru-RU" sz="2600" i="1" dirty="0" smtClean="0"/>
              <a:t>Следуя словам оратора, мужчина что-то писал в своем блокноте.</a:t>
            </a:r>
            <a:r>
              <a:rPr lang="de-DE" sz="2600" i="1" dirty="0" smtClean="0"/>
              <a:t>)</a:t>
            </a:r>
            <a:endParaRPr lang="ru-RU" sz="2600" i="1" dirty="0" smtClean="0"/>
          </a:p>
          <a:p>
            <a:pPr>
              <a:buNone/>
            </a:pPr>
            <a:endParaRPr lang="ru-RU" sz="2600" i="1" dirty="0" smtClean="0"/>
          </a:p>
          <a:p>
            <a:r>
              <a:rPr lang="ru-RU" dirty="0" smtClean="0"/>
              <a:t>В обособленной группе </a:t>
            </a:r>
            <a:r>
              <a:rPr lang="de-DE" dirty="0" smtClean="0"/>
              <a:t>Partizip I </a:t>
            </a:r>
            <a:r>
              <a:rPr lang="ru-RU" dirty="0" smtClean="0"/>
              <a:t>и </a:t>
            </a:r>
            <a:r>
              <a:rPr lang="de-DE" dirty="0" smtClean="0"/>
              <a:t>Partizip II </a:t>
            </a:r>
            <a:r>
              <a:rPr lang="ru-RU" dirty="0" smtClean="0"/>
              <a:t>обычно занимают последнее место.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0</TotalTime>
  <Words>446</Words>
  <Application>Microsoft Office PowerPoint</Application>
  <PresentationFormat>Экран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Die Partizipien. Причастия.</vt:lpstr>
      <vt:lpstr>Partizip I.</vt:lpstr>
      <vt:lpstr>Partizip II.</vt:lpstr>
      <vt:lpstr>Partizip I употребляется:</vt:lpstr>
      <vt:lpstr>Partizip II.</vt:lpstr>
      <vt:lpstr>Partizip II употребляется:</vt:lpstr>
      <vt:lpstr>Die abgesonderte Wortgruppe.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Partizipien. Причастия.</dc:title>
  <dc:creator>Евгения</dc:creator>
  <cp:lastModifiedBy>Евгения</cp:lastModifiedBy>
  <cp:revision>1</cp:revision>
  <dcterms:created xsi:type="dcterms:W3CDTF">2017-02-09T05:31:06Z</dcterms:created>
  <dcterms:modified xsi:type="dcterms:W3CDTF">2017-02-09T05:38:51Z</dcterms:modified>
</cp:coreProperties>
</file>